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92" r:id="rId5"/>
    <p:sldId id="276" r:id="rId6"/>
    <p:sldId id="275" r:id="rId7"/>
    <p:sldId id="296" r:id="rId8"/>
    <p:sldId id="301" r:id="rId9"/>
    <p:sldId id="294" r:id="rId10"/>
    <p:sldId id="283" r:id="rId11"/>
    <p:sldId id="302" r:id="rId12"/>
    <p:sldId id="303" r:id="rId13"/>
    <p:sldId id="297" r:id="rId14"/>
    <p:sldId id="304" r:id="rId15"/>
    <p:sldId id="305" r:id="rId16"/>
    <p:sldId id="298" r:id="rId17"/>
    <p:sldId id="306" r:id="rId18"/>
    <p:sldId id="299" r:id="rId19"/>
    <p:sldId id="307" r:id="rId20"/>
    <p:sldId id="300" r:id="rId21"/>
    <p:sldId id="288" r:id="rId22"/>
    <p:sldId id="289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6992"/>
    <a:srgbClr val="AEC2D8"/>
    <a:srgbClr val="98432A"/>
    <a:srgbClr val="D84400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34"/>
  </p:normalViewPr>
  <p:slideViewPr>
    <p:cSldViewPr snapToGrid="0" showGuides="1">
      <p:cViewPr varScale="1">
        <p:scale>
          <a:sx n="111" d="100"/>
          <a:sy n="111" d="100"/>
        </p:scale>
        <p:origin x="594" y="84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3/15/25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ED2950FC-64C0-50D7-5101-884A13ED2F1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CEA88831-A930-596B-0685-672024BE27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A3FD0A0-F4FB-BC20-358F-C4F179AA898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2D389891-233D-6282-224F-6B8EC0182D2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D61DD8-56E8-44DB-8D68-9188DEA50502}" type="datetimeFigureOut">
              <a:rPr lang="en-US" smtClean="0"/>
              <a:t>3/15/25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F2A2D99A-04B6-3AD9-B6DA-EEE29FB0DD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F4F81C-C1F0-7738-A271-96AF417D7F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4C781-2765-427A-A960-385CE0D0CAB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014797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2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337937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64722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6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296002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7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9912361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18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104157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19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43929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‹Nº›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‹Nº›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‹Nº›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home.by.me/es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s://www.figma.com/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clever-cloud.com/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1">
            <a:extLst>
              <a:ext uri="{FF2B5EF4-FFF2-40B4-BE49-F238E27FC236}">
                <a16:creationId xmlns:a16="http://schemas.microsoft.com/office/drawing/2014/main" id="{01A79B69-242C-3AEB-4A42-7A606A54C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677431" y="2340626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Freeform: Shape 11">
            <a:extLst>
              <a:ext uri="{FF2B5EF4-FFF2-40B4-BE49-F238E27FC236}">
                <a16:creationId xmlns:a16="http://schemas.microsoft.com/office/drawing/2014/main" id="{E5D4DE6D-89C8-6FFF-287D-3F3BAD416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2278" y="214024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353" y="4014108"/>
            <a:ext cx="4632272" cy="1379076"/>
          </a:xfrm>
        </p:spPr>
        <p:txBody>
          <a:bodyPr/>
          <a:lstStyle/>
          <a:p>
            <a:r>
              <a:rPr lang="en-US" altLang="zh-CN" dirty="0"/>
              <a:t>Worktopia</a:t>
            </a:r>
            <a:br>
              <a:rPr lang="en-US" altLang="zh-CN" dirty="0"/>
            </a:br>
            <a:r>
              <a:rPr lang="en-US" altLang="zh-CN" dirty="0"/>
              <a:t>     Coworking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397338" y="5393184"/>
            <a:ext cx="2918051" cy="122492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b="1" dirty="0"/>
              <a:t>Proyecto: </a:t>
            </a:r>
          </a:p>
          <a:p>
            <a:r>
              <a:rPr lang="en-US" dirty="0"/>
              <a:t>Eliu Manuel Viera Lorenzo</a:t>
            </a:r>
          </a:p>
          <a:p>
            <a:r>
              <a:rPr lang="en-US" dirty="0"/>
              <a:t>David </a:t>
            </a:r>
            <a:r>
              <a:rPr lang="en-US" dirty="0" err="1"/>
              <a:t>Liaño</a:t>
            </a:r>
            <a:r>
              <a:rPr lang="en-US" dirty="0"/>
              <a:t> Macias</a:t>
            </a:r>
          </a:p>
        </p:txBody>
      </p:sp>
      <p:pic>
        <p:nvPicPr>
          <p:cNvPr id="8" name="Imagen 7" descr="Una captura de pantalla de un celular con la imagen de un videojuego&#10;&#10;El contenido generado por IA puede ser incorrecto.">
            <a:extLst>
              <a:ext uri="{FF2B5EF4-FFF2-40B4-BE49-F238E27FC236}">
                <a16:creationId xmlns:a16="http://schemas.microsoft.com/office/drawing/2014/main" id="{436BED5C-D0D1-35B2-FFB0-D2812F7DA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257" y="1"/>
            <a:ext cx="9195757" cy="4214484"/>
          </a:xfrm>
          <a:prstGeom prst="rect">
            <a:avLst/>
          </a:prstGeom>
        </p:spPr>
      </p:pic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A9062F00-9EAF-FD2E-C0C4-DDEB65AB4BF9}"/>
              </a:ext>
            </a:extLst>
          </p:cNvPr>
          <p:cNvCxnSpPr>
            <a:cxnSpLocks/>
          </p:cNvCxnSpPr>
          <p:nvPr/>
        </p:nvCxnSpPr>
        <p:spPr>
          <a:xfrm>
            <a:off x="6178625" y="5063706"/>
            <a:ext cx="4871813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E036C-CDFB-883F-C9C6-AF39CBD71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792937"/>
          </a:xfrm>
        </p:spPr>
        <p:txBody>
          <a:bodyPr/>
          <a:lstStyle/>
          <a:p>
            <a:r>
              <a:rPr lang="es-ES" dirty="0">
                <a:solidFill>
                  <a:srgbClr val="00B050"/>
                </a:solidFill>
              </a:rPr>
              <a:t>Lista de Clientes</a:t>
            </a:r>
          </a:p>
        </p:txBody>
      </p:sp>
      <p:sp>
        <p:nvSpPr>
          <p:cNvPr id="3" name="Marcador de tabla 2">
            <a:extLst>
              <a:ext uri="{FF2B5EF4-FFF2-40B4-BE49-F238E27FC236}">
                <a16:creationId xmlns:a16="http://schemas.microsoft.com/office/drawing/2014/main" id="{03C3CC72-5AF0-3C34-4B56-2608E401D6D2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581709" y="1614198"/>
            <a:ext cx="10889796" cy="3700752"/>
          </a:xfrm>
        </p:spPr>
        <p:txBody>
          <a:bodyPr/>
          <a:lstStyle/>
          <a:p>
            <a:r>
              <a:rPr lang="es-ES" sz="2400" dirty="0"/>
              <a:t>Visualización de todos los clientes registrados</a:t>
            </a:r>
          </a:p>
          <a:p>
            <a:r>
              <a:rPr lang="es-ES" sz="2400" dirty="0"/>
              <a:t>Registro de nuevos clientes</a:t>
            </a:r>
          </a:p>
          <a:p>
            <a:r>
              <a:rPr lang="es-ES" sz="2400" dirty="0"/>
              <a:t>Modificar y Eliminar a los clientes dentro de la lista</a:t>
            </a:r>
          </a:p>
          <a:p>
            <a:r>
              <a:rPr lang="es-ES" sz="2400" dirty="0"/>
              <a:t>Crear una nueva reserva para cliente seleccionado</a:t>
            </a:r>
            <a:endParaRPr lang="es-ES" dirty="0"/>
          </a:p>
          <a:p>
            <a:pPr lvl="1"/>
            <a:r>
              <a:rPr lang="es-ES" dirty="0"/>
              <a:t>Se abriría otra ventana que seria de reservas, una vez realizada la reserva se añadirá a la lista de reservas y se creara la factura correspondiente si el DNI no corresponde con otra reserva añadida </a:t>
            </a:r>
          </a:p>
          <a:p>
            <a:pPr lvl="1"/>
            <a:r>
              <a:rPr lang="es-ES" dirty="0"/>
              <a:t>Si tenemos un mismo cliente con varias reservas creadas se aumentará el subtotal a razón de las reservas que contenga ese cliente.</a:t>
            </a:r>
          </a:p>
          <a:p>
            <a:r>
              <a:rPr lang="es-ES" sz="2400" dirty="0"/>
              <a:t>Búsqueda filtrada del cliente a partir del DNI 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97114FC-8FD6-AAE6-CF1C-9E8A3558DB6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10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27316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9360F-C56E-DA54-EB29-CEAF1E005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296D6-A1BE-59D9-26CE-A7AC2D54A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381" y="552983"/>
            <a:ext cx="10593237" cy="788085"/>
          </a:xfrm>
        </p:spPr>
        <p:txBody>
          <a:bodyPr/>
          <a:lstStyle/>
          <a:p>
            <a:pPr algn="ctr"/>
            <a:r>
              <a:rPr lang="es-ES" dirty="0">
                <a:solidFill>
                  <a:schemeClr val="accent4"/>
                </a:solidFill>
              </a:rPr>
              <a:t>Reservas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C990BB8-F4AB-3848-F1C9-9EDE872384C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11</a:t>
            </a:fld>
            <a:endParaRPr lang="en-US" altLang="zh-CN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A3B8ADE-0BE1-1D48-FF9F-C577F60857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04669" y="1548375"/>
            <a:ext cx="7382660" cy="48521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9DFBE93-C6F7-A46E-ADC5-3E1B4EBE287B}"/>
              </a:ext>
            </a:extLst>
          </p:cNvPr>
          <p:cNvCxnSpPr>
            <a:cxnSpLocks/>
          </p:cNvCxnSpPr>
          <p:nvPr/>
        </p:nvCxnSpPr>
        <p:spPr>
          <a:xfrm>
            <a:off x="799381" y="1205818"/>
            <a:ext cx="10593237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9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C4766-BB1C-8904-CE56-9FEBA16EA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8F0F40-0A22-9C91-F5B6-B016B41D8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381" y="552983"/>
            <a:ext cx="10593237" cy="788085"/>
          </a:xfrm>
        </p:spPr>
        <p:txBody>
          <a:bodyPr/>
          <a:lstStyle/>
          <a:p>
            <a:pPr algn="ctr"/>
            <a:r>
              <a:rPr lang="es-ES" dirty="0">
                <a:solidFill>
                  <a:schemeClr val="accent4"/>
                </a:solidFill>
              </a:rPr>
              <a:t>Lista de Reservas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1CAB7EE-39E4-FE23-CDD4-719C32AFB88C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12</a:t>
            </a:fld>
            <a:endParaRPr lang="en-US" altLang="zh-CN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43837B4-2288-FC07-3C55-FEABB81B26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24364" y="1548375"/>
            <a:ext cx="7343270" cy="48521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24FA6C66-D68F-352B-EE09-D86F2E1E5D4B}"/>
              </a:ext>
            </a:extLst>
          </p:cNvPr>
          <p:cNvCxnSpPr>
            <a:cxnSpLocks/>
          </p:cNvCxnSpPr>
          <p:nvPr/>
        </p:nvCxnSpPr>
        <p:spPr>
          <a:xfrm>
            <a:off x="799381" y="1205818"/>
            <a:ext cx="10593237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8100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2BCBD-9968-8580-8C76-1CC27637E5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34CC44-9722-6D52-C23C-B4804DAA7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892660"/>
          </a:xfrm>
        </p:spPr>
        <p:txBody>
          <a:bodyPr/>
          <a:lstStyle/>
          <a:p>
            <a:r>
              <a:rPr lang="es-ES" dirty="0">
                <a:solidFill>
                  <a:srgbClr val="00B050"/>
                </a:solidFill>
              </a:rPr>
              <a:t>Lista de Reservas</a:t>
            </a:r>
          </a:p>
        </p:txBody>
      </p:sp>
      <p:sp>
        <p:nvSpPr>
          <p:cNvPr id="3" name="Marcador de tabla 2">
            <a:extLst>
              <a:ext uri="{FF2B5EF4-FFF2-40B4-BE49-F238E27FC236}">
                <a16:creationId xmlns:a16="http://schemas.microsoft.com/office/drawing/2014/main" id="{4D8A4784-2FE6-879D-EA38-7235C535B663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581709" y="1614197"/>
            <a:ext cx="10889796" cy="2262477"/>
          </a:xfrm>
        </p:spPr>
        <p:txBody>
          <a:bodyPr/>
          <a:lstStyle/>
          <a:p>
            <a:r>
              <a:rPr lang="es-ES" sz="2400" dirty="0"/>
              <a:t>Visualización de todas las reservas creadas</a:t>
            </a:r>
          </a:p>
          <a:p>
            <a:r>
              <a:rPr lang="es-ES" sz="2400" dirty="0"/>
              <a:t>Modificar las reservas (hora , </a:t>
            </a:r>
            <a:r>
              <a:rPr lang="es-ES" sz="2400" dirty="0" err="1"/>
              <a:t>dni</a:t>
            </a:r>
            <a:r>
              <a:rPr lang="es-ES" sz="2400" dirty="0"/>
              <a:t> , espacio reservado) cambiándose automáticamente el precio del mismo a razón del espacio</a:t>
            </a:r>
          </a:p>
          <a:p>
            <a:r>
              <a:rPr lang="es-ES" sz="2400" dirty="0"/>
              <a:t>Eliminar las reservas que no se vayan a realizar</a:t>
            </a:r>
          </a:p>
          <a:p>
            <a:r>
              <a:rPr lang="es-ES" sz="2400" dirty="0"/>
              <a:t>Búsqueda filtrada de la reserva por el DNI del cliente </a:t>
            </a:r>
          </a:p>
          <a:p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84FBC06-C7BE-0162-FB79-4975A020A297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6385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0ADAC-6E6F-112E-96CA-380724CDE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92FA5-2121-8A0B-12BF-00E8A13DA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381" y="552983"/>
            <a:ext cx="10593237" cy="788085"/>
          </a:xfrm>
        </p:spPr>
        <p:txBody>
          <a:bodyPr/>
          <a:lstStyle/>
          <a:p>
            <a:pPr algn="ctr"/>
            <a:r>
              <a:rPr lang="es-ES" dirty="0">
                <a:solidFill>
                  <a:schemeClr val="accent4"/>
                </a:solidFill>
              </a:rPr>
              <a:t>Facturaciones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C25A7D2-E9E3-AF91-4860-01020E1B61E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14</a:t>
            </a:fld>
            <a:endParaRPr lang="en-US" altLang="zh-CN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4B455D5-6F53-1BB4-021D-444ADBB7CE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25815" y="1548375"/>
            <a:ext cx="7340367" cy="48521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E9626D5-42ED-A1F9-C445-152B152AAD46}"/>
              </a:ext>
            </a:extLst>
          </p:cNvPr>
          <p:cNvCxnSpPr>
            <a:cxnSpLocks/>
          </p:cNvCxnSpPr>
          <p:nvPr/>
        </p:nvCxnSpPr>
        <p:spPr>
          <a:xfrm>
            <a:off x="799381" y="1205818"/>
            <a:ext cx="10593237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8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94860-86DC-D7A2-7A6C-BF7E5455F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11AF74-0A3B-AE89-28D4-18979C7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892660"/>
          </a:xfrm>
        </p:spPr>
        <p:txBody>
          <a:bodyPr/>
          <a:lstStyle/>
          <a:p>
            <a:r>
              <a:rPr lang="es-ES" dirty="0">
                <a:solidFill>
                  <a:srgbClr val="00B050"/>
                </a:solidFill>
              </a:rPr>
              <a:t>Facturaciones</a:t>
            </a:r>
          </a:p>
        </p:txBody>
      </p:sp>
      <p:sp>
        <p:nvSpPr>
          <p:cNvPr id="3" name="Marcador de tabla 2">
            <a:extLst>
              <a:ext uri="{FF2B5EF4-FFF2-40B4-BE49-F238E27FC236}">
                <a16:creationId xmlns:a16="http://schemas.microsoft.com/office/drawing/2014/main" id="{078FBD3C-BA1E-CD65-0D65-7471C5A399FC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581709" y="1614198"/>
            <a:ext cx="10889796" cy="4405602"/>
          </a:xfrm>
        </p:spPr>
        <p:txBody>
          <a:bodyPr/>
          <a:lstStyle/>
          <a:p>
            <a:r>
              <a:rPr lang="es-ES" sz="2400" dirty="0"/>
              <a:t>Visualización de todas las facturas creadas por la reserva (</a:t>
            </a:r>
            <a:r>
              <a:rPr lang="es-ES" sz="2400" b="1" dirty="0">
                <a:solidFill>
                  <a:srgbClr val="FF0000"/>
                </a:solidFill>
              </a:rPr>
              <a:t>Si un cliente tiene varias reservas se guarda dentro del mismo </a:t>
            </a:r>
            <a:r>
              <a:rPr lang="es-ES" sz="2400" b="1" dirty="0" err="1">
                <a:solidFill>
                  <a:srgbClr val="FF0000"/>
                </a:solidFill>
              </a:rPr>
              <a:t>Nº</a:t>
            </a:r>
            <a:r>
              <a:rPr lang="es-ES" sz="2400" b="1" dirty="0">
                <a:solidFill>
                  <a:srgbClr val="FF0000"/>
                </a:solidFill>
              </a:rPr>
              <a:t> de Factura y si es nueva crea un nuevo </a:t>
            </a:r>
            <a:r>
              <a:rPr lang="es-ES" sz="2400" b="1" dirty="0" err="1">
                <a:solidFill>
                  <a:srgbClr val="FF0000"/>
                </a:solidFill>
              </a:rPr>
              <a:t>Nº</a:t>
            </a:r>
            <a:r>
              <a:rPr lang="es-ES" sz="2400" b="1" dirty="0">
                <a:solidFill>
                  <a:srgbClr val="FF0000"/>
                </a:solidFill>
              </a:rPr>
              <a:t> de Factura</a:t>
            </a:r>
            <a:r>
              <a:rPr lang="es-ES" sz="2400" dirty="0"/>
              <a:t>) </a:t>
            </a:r>
          </a:p>
          <a:p>
            <a:r>
              <a:rPr lang="es-ES" sz="2400" dirty="0"/>
              <a:t>Modificar las Facturas que estén “Pendientes” de pagar para realizar el descuento si lo precisa y la forma de pago de la misma (</a:t>
            </a:r>
            <a:r>
              <a:rPr lang="es-ES" sz="2400" b="1" dirty="0">
                <a:solidFill>
                  <a:srgbClr val="FF0000"/>
                </a:solidFill>
              </a:rPr>
              <a:t>Una vez realizado el pago ya no se puede modificar</a:t>
            </a:r>
            <a:r>
              <a:rPr lang="es-ES" sz="2400" dirty="0"/>
              <a:t>) </a:t>
            </a:r>
          </a:p>
          <a:p>
            <a:r>
              <a:rPr lang="es-ES" sz="2400" dirty="0"/>
              <a:t>Eliminar las facturas que no se vayan “Pagado”</a:t>
            </a:r>
          </a:p>
          <a:p>
            <a:r>
              <a:rPr lang="es-ES" sz="2400" dirty="0"/>
              <a:t>Una vez realizado el pago podemos generar el documento (PDF) para imprimirlo</a:t>
            </a:r>
          </a:p>
          <a:p>
            <a:r>
              <a:rPr lang="es-ES" sz="2400" dirty="0"/>
              <a:t>Búsqueda filtrada de la reserva por el </a:t>
            </a:r>
            <a:r>
              <a:rPr lang="es-ES" sz="2400" dirty="0" err="1"/>
              <a:t>Nº</a:t>
            </a:r>
            <a:r>
              <a:rPr lang="es-ES" sz="2400" dirty="0"/>
              <a:t> de Factura del cliente dentro de la reserva </a:t>
            </a:r>
          </a:p>
          <a:p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74A0F89-77E3-07D4-7F0E-4D2B781E79C4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75776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FC01A2-0966-4B65-143F-A3B7EBFAB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4141A-9194-F6D2-13A5-A002CE64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381" y="552983"/>
            <a:ext cx="10593237" cy="788085"/>
          </a:xfrm>
        </p:spPr>
        <p:txBody>
          <a:bodyPr/>
          <a:lstStyle/>
          <a:p>
            <a:pPr algn="ctr"/>
            <a:r>
              <a:rPr lang="es-ES" dirty="0">
                <a:solidFill>
                  <a:schemeClr val="accent4"/>
                </a:solidFill>
              </a:rPr>
              <a:t>Lista de Usuarios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2944812-D5F0-20C7-4920-EB5173BC657A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16</a:t>
            </a:fld>
            <a:endParaRPr lang="en-US" altLang="zh-CN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B32163E-EE27-70B5-5618-A05B5EC5A1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31529" y="1548375"/>
            <a:ext cx="7328938" cy="48521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920DE93D-6DF5-7B1A-75A4-48DE874DA7A8}"/>
              </a:ext>
            </a:extLst>
          </p:cNvPr>
          <p:cNvCxnSpPr>
            <a:cxnSpLocks/>
          </p:cNvCxnSpPr>
          <p:nvPr/>
        </p:nvCxnSpPr>
        <p:spPr>
          <a:xfrm>
            <a:off x="799381" y="1205818"/>
            <a:ext cx="10593237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887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63C99-D9F8-8B06-A761-1BCE1D321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169377-CB62-A35D-7547-EFFCE8C7F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892660"/>
          </a:xfrm>
        </p:spPr>
        <p:txBody>
          <a:bodyPr/>
          <a:lstStyle/>
          <a:p>
            <a:r>
              <a:rPr lang="es-ES" dirty="0">
                <a:solidFill>
                  <a:srgbClr val="00B050"/>
                </a:solidFill>
              </a:rPr>
              <a:t>Lista de Usuarios</a:t>
            </a:r>
          </a:p>
        </p:txBody>
      </p:sp>
      <p:sp>
        <p:nvSpPr>
          <p:cNvPr id="3" name="Marcador de tabla 2">
            <a:extLst>
              <a:ext uri="{FF2B5EF4-FFF2-40B4-BE49-F238E27FC236}">
                <a16:creationId xmlns:a16="http://schemas.microsoft.com/office/drawing/2014/main" id="{FDBF4CA3-35FD-9516-6119-56F24467A0D6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581709" y="1614197"/>
            <a:ext cx="10889796" cy="2776827"/>
          </a:xfrm>
        </p:spPr>
        <p:txBody>
          <a:bodyPr/>
          <a:lstStyle/>
          <a:p>
            <a:r>
              <a:rPr lang="es-ES" sz="2400" dirty="0"/>
              <a:t>Visualización de todos los usuarios creados</a:t>
            </a:r>
          </a:p>
          <a:p>
            <a:r>
              <a:rPr lang="es-ES" sz="2400" dirty="0"/>
              <a:t>Modificar los usuarios completos excepto la contraseña </a:t>
            </a:r>
          </a:p>
          <a:p>
            <a:r>
              <a:rPr lang="es-ES" sz="2400" dirty="0"/>
              <a:t>Eliminar los usuarios</a:t>
            </a:r>
          </a:p>
          <a:p>
            <a:r>
              <a:rPr lang="es-ES" sz="2400" dirty="0"/>
              <a:t>Búsqueda filtrada del usuario por el nombre</a:t>
            </a:r>
          </a:p>
          <a:p>
            <a:r>
              <a:rPr lang="es-ES" sz="2400" b="1" dirty="0">
                <a:solidFill>
                  <a:srgbClr val="FF0000"/>
                </a:solidFill>
              </a:rPr>
              <a:t>La ventana de usuarios solo será visible para los usuarios que contengan el rol de “</a:t>
            </a:r>
            <a:r>
              <a:rPr lang="es-ES" sz="2400" b="1" dirty="0" err="1">
                <a:solidFill>
                  <a:srgbClr val="FF0000"/>
                </a:solidFill>
              </a:rPr>
              <a:t>Admin</a:t>
            </a:r>
            <a:r>
              <a:rPr lang="es-ES" sz="2400" b="1" dirty="0">
                <a:solidFill>
                  <a:srgbClr val="FF0000"/>
                </a:solidFill>
              </a:rPr>
              <a:t>”</a:t>
            </a:r>
          </a:p>
          <a:p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9380D50-F9F9-CA82-46CE-76917DAA697B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857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EFA9173-F892-5C7D-99AF-4C5FFB153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Conclusiones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2FD53DB-CD39-2575-F8BA-63488E8109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17427" y="3253120"/>
            <a:ext cx="4959822" cy="1147430"/>
          </a:xfrm>
        </p:spPr>
        <p:txBody>
          <a:bodyPr/>
          <a:lstStyle/>
          <a:p>
            <a:r>
              <a:rPr lang="en-US" altLang="zh-CN" dirty="0"/>
              <a:t>Nos a </a:t>
            </a:r>
            <a:r>
              <a:rPr lang="en-US" altLang="zh-CN" dirty="0" err="1"/>
              <a:t>sido</a:t>
            </a:r>
            <a:r>
              <a:rPr lang="en-US" altLang="zh-CN" dirty="0"/>
              <a:t> un proyecto </a:t>
            </a:r>
            <a:r>
              <a:rPr lang="en-US" altLang="zh-CN" dirty="0" err="1"/>
              <a:t>bastante</a:t>
            </a:r>
            <a:r>
              <a:rPr lang="en-US" altLang="zh-CN" dirty="0"/>
              <a:t> </a:t>
            </a:r>
            <a:r>
              <a:rPr lang="en-US" altLang="zh-CN" dirty="0" err="1"/>
              <a:t>complicado</a:t>
            </a:r>
            <a:r>
              <a:rPr lang="en-US" altLang="zh-CN" dirty="0"/>
              <a:t> de </a:t>
            </a:r>
            <a:r>
              <a:rPr lang="en-US" altLang="zh-CN" dirty="0" err="1"/>
              <a:t>realizar</a:t>
            </a:r>
            <a:r>
              <a:rPr lang="en-US" altLang="zh-CN" dirty="0"/>
              <a:t> a </a:t>
            </a:r>
            <a:r>
              <a:rPr lang="en-US" altLang="zh-CN" dirty="0" err="1"/>
              <a:t>razón</a:t>
            </a:r>
            <a:r>
              <a:rPr lang="en-US" altLang="zh-CN" dirty="0"/>
              <a:t> de la </a:t>
            </a:r>
            <a:r>
              <a:rPr lang="en-US" altLang="zh-CN" dirty="0" err="1"/>
              <a:t>complejidad</a:t>
            </a:r>
            <a:r>
              <a:rPr lang="en-US" altLang="zh-CN" dirty="0"/>
              <a:t> que </a:t>
            </a:r>
            <a:r>
              <a:rPr lang="en-US" altLang="zh-CN" dirty="0" err="1"/>
              <a:t>supone</a:t>
            </a:r>
            <a:r>
              <a:rPr lang="en-US" altLang="zh-CN" dirty="0"/>
              <a:t> y de no </a:t>
            </a:r>
            <a:r>
              <a:rPr lang="en-US" altLang="zh-CN" dirty="0" err="1"/>
              <a:t>haber</a:t>
            </a:r>
            <a:r>
              <a:rPr lang="en-US" altLang="zh-CN" dirty="0"/>
              <a:t> </a:t>
            </a:r>
            <a:r>
              <a:rPr lang="en-US" altLang="zh-CN" dirty="0" err="1"/>
              <a:t>usado</a:t>
            </a:r>
            <a:r>
              <a:rPr lang="en-US" altLang="zh-CN" dirty="0"/>
              <a:t> </a:t>
            </a:r>
            <a:r>
              <a:rPr lang="en-US" altLang="zh-CN" dirty="0" err="1"/>
              <a:t>nunca</a:t>
            </a:r>
            <a:r>
              <a:rPr lang="en-US" altLang="zh-CN" dirty="0"/>
              <a:t> </a:t>
            </a:r>
            <a:r>
              <a:rPr lang="en-US" altLang="zh-CN" dirty="0" err="1"/>
              <a:t>el</a:t>
            </a:r>
            <a:r>
              <a:rPr lang="en-US" altLang="zh-CN" dirty="0"/>
              <a:t> Framework de JavaFX a la hora de </a:t>
            </a:r>
            <a:r>
              <a:rPr lang="en-US" altLang="zh-CN" dirty="0" err="1"/>
              <a:t>realizar</a:t>
            </a:r>
            <a:r>
              <a:rPr lang="en-US" altLang="zh-CN" dirty="0"/>
              <a:t> la </a:t>
            </a:r>
            <a:r>
              <a:rPr lang="en-US" altLang="zh-CN" dirty="0" err="1"/>
              <a:t>Interfaz</a:t>
            </a:r>
            <a:r>
              <a:rPr lang="en-US" altLang="zh-CN" dirty="0"/>
              <a:t> de </a:t>
            </a:r>
            <a:r>
              <a:rPr lang="en-US" altLang="zh-CN" dirty="0" err="1"/>
              <a:t>Usuario</a:t>
            </a:r>
            <a:r>
              <a:rPr lang="en-US" altLang="zh-CN" dirty="0"/>
              <a:t>.</a:t>
            </a:r>
          </a:p>
        </p:txBody>
      </p:sp>
      <p:pic>
        <p:nvPicPr>
          <p:cNvPr id="38" name="Picture Placeholder 37" descr="People working in office">
            <a:extLst>
              <a:ext uri="{FF2B5EF4-FFF2-40B4-BE49-F238E27FC236}">
                <a16:creationId xmlns:a16="http://schemas.microsoft.com/office/drawing/2014/main" id="{4162880A-4A88-ED9F-357E-65638ED8BB0C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9" name="Picture Placeholder 31">
            <a:extLst>
              <a:ext uri="{FF2B5EF4-FFF2-40B4-BE49-F238E27FC236}">
                <a16:creationId xmlns:a16="http://schemas.microsoft.com/office/drawing/2014/main" id="{6037332D-8714-C147-6E64-3654D8C5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504265" y="30290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30A6A-65C9-04FE-77CF-C95CC406DBDB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5753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2536" y="1476763"/>
            <a:ext cx="1875214" cy="676426"/>
          </a:xfrm>
        </p:spPr>
        <p:txBody>
          <a:bodyPr/>
          <a:lstStyle/>
          <a:p>
            <a:r>
              <a:rPr lang="en-US" dirty="0"/>
              <a:t>Gracias</a:t>
            </a:r>
          </a:p>
        </p:txBody>
      </p:sp>
      <p:pic>
        <p:nvPicPr>
          <p:cNvPr id="14" name="Picture Placeholder 13" descr="People working in office">
            <a:extLst>
              <a:ext uri="{FF2B5EF4-FFF2-40B4-BE49-F238E27FC236}">
                <a16:creationId xmlns:a16="http://schemas.microsoft.com/office/drawing/2014/main" id="{496155F4-61B2-441D-9F16-788866450DA2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6" name="Picture Placeholder 15" descr="People in an office discussing work over a laptop&#10;">
            <a:extLst>
              <a:ext uri="{FF2B5EF4-FFF2-40B4-BE49-F238E27FC236}">
                <a16:creationId xmlns:a16="http://schemas.microsoft.com/office/drawing/2014/main" id="{BCD5762E-DD49-42B3-9CA8-46A4AD7193E2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8" name="Picture Placeholder 17" descr="Layout of website design sketches on white paper">
            <a:extLst>
              <a:ext uri="{FF2B5EF4-FFF2-40B4-BE49-F238E27FC236}">
                <a16:creationId xmlns:a16="http://schemas.microsoft.com/office/drawing/2014/main" id="{1051CD21-1408-4D13-BF0B-0D7013AD2D0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993E4D5-4AD0-4740-096D-6822944C8FF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333383" y="2316485"/>
            <a:ext cx="2957930" cy="830310"/>
          </a:xfrm>
        </p:spPr>
        <p:txBody>
          <a:bodyPr/>
          <a:lstStyle/>
          <a:p>
            <a:r>
              <a:rPr lang="en-US" dirty="0"/>
              <a:t>Eliu Manuel Viera Lorenzo</a:t>
            </a:r>
          </a:p>
          <a:p>
            <a:r>
              <a:rPr lang="en-US" dirty="0"/>
              <a:t>David </a:t>
            </a:r>
            <a:r>
              <a:rPr lang="en-US" dirty="0" err="1"/>
              <a:t>Liaño</a:t>
            </a:r>
            <a:r>
              <a:rPr lang="en-US" dirty="0"/>
              <a:t> Macias</a:t>
            </a:r>
          </a:p>
        </p:txBody>
      </p:sp>
      <p:pic>
        <p:nvPicPr>
          <p:cNvPr id="28" name="Picture Placeholder 27" descr="Businesswoman reviewing sticky notes on a wall">
            <a:extLst>
              <a:ext uri="{FF2B5EF4-FFF2-40B4-BE49-F238E27FC236}">
                <a16:creationId xmlns:a16="http://schemas.microsoft.com/office/drawing/2014/main" id="{B746A775-E65C-70F6-9DB4-E51F7F2DAECE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23">
            <a:extLst>
              <a:ext uri="{FF2B5EF4-FFF2-40B4-BE49-F238E27FC236}">
                <a16:creationId xmlns:a16="http://schemas.microsoft.com/office/drawing/2014/main" id="{96F42896-8422-0F16-0068-2DBA1CCF72BB}"/>
              </a:ext>
            </a:extLst>
          </p:cNvPr>
          <p:cNvSpPr txBox="1">
            <a:spLocks/>
          </p:cNvSpPr>
          <p:nvPr/>
        </p:nvSpPr>
        <p:spPr>
          <a:xfrm>
            <a:off x="6096000" y="3415418"/>
            <a:ext cx="5438969" cy="12893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Ahora haremos una demostración práctica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Marcador de posición de imagen 13">
            <a:extLst>
              <a:ext uri="{FF2B5EF4-FFF2-40B4-BE49-F238E27FC236}">
                <a16:creationId xmlns:a16="http://schemas.microsoft.com/office/drawing/2014/main" id="{E9CAB69A-741C-404F-508E-768D25502972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l="19239" r="19239"/>
          <a:stretch>
            <a:fillRect/>
          </a:stretch>
        </p:blipFill>
        <p:spPr>
          <a:xfrm>
            <a:off x="5745001" y="0"/>
            <a:ext cx="6446999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4260180" cy="956859"/>
          </a:xfrm>
        </p:spPr>
        <p:txBody>
          <a:bodyPr/>
          <a:lstStyle/>
          <a:p>
            <a:r>
              <a:rPr lang="en-US" dirty="0"/>
              <a:t>Idea del Proyecto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3435545"/>
            <a:ext cx="4260180" cy="1660329"/>
          </a:xfrm>
        </p:spPr>
        <p:txBody>
          <a:bodyPr/>
          <a:lstStyle/>
          <a:p>
            <a:r>
              <a:rPr lang="es-ES" dirty="0"/>
              <a:t>Aplicación de gestión de reserva de un centro de coworking para la gestión de las mesas, oficinas y salas de conferencias. Para que tener el control de las reservas realizadas y las facturaciones de estas, teniéndolo todo en una misma aplicación sin necesidad de usar otras externas.</a:t>
            </a:r>
            <a:endParaRPr lang="en-US" dirty="0"/>
          </a:p>
          <a:p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6530" y="49281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DF64211-DCD8-B458-DBD2-EBDA7AE33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9" y="2894423"/>
            <a:ext cx="3886893" cy="2238294"/>
          </a:xfrm>
        </p:spPr>
        <p:txBody>
          <a:bodyPr/>
          <a:lstStyle/>
          <a:p>
            <a:r>
              <a:rPr lang="en-US" altLang="zh-CN" dirty="0"/>
              <a:t>Objetivos de la </a:t>
            </a:r>
            <a:br>
              <a:rPr lang="en-US" altLang="zh-CN" dirty="0"/>
            </a:br>
            <a:r>
              <a:rPr lang="en-US" altLang="zh-CN" dirty="0"/>
              <a:t>Aplicación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EA3BB9-F064-CFBE-C0BE-BB7A22A4DCF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Dinámica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024C77-A2F8-1ABA-5412-E6BB88B5FA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375472" y="1076240"/>
            <a:ext cx="1904890" cy="1071133"/>
          </a:xfrm>
        </p:spPr>
        <p:txBody>
          <a:bodyPr/>
          <a:lstStyle/>
          <a:p>
            <a:r>
              <a:rPr lang="en-US" dirty="0"/>
              <a:t>Intuitiva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41202DB-E499-EB19-8A48-A3301DA59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Facil de entender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5402852-C1AD-6A4E-DAA7-0AE582A742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 err="1"/>
              <a:t>Escalable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BF1D337-2A3C-A0FB-A6CD-5E4B9D6DFD9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err="1"/>
              <a:t>Minimalista</a:t>
            </a:r>
            <a:endParaRPr lang="en-US" dirty="0"/>
          </a:p>
        </p:txBody>
      </p:sp>
      <p:sp>
        <p:nvSpPr>
          <p:cNvPr id="21" name="Footer Placeholder 19">
            <a:extLst>
              <a:ext uri="{FF2B5EF4-FFF2-40B4-BE49-F238E27FC236}">
                <a16:creationId xmlns:a16="http://schemas.microsoft.com/office/drawing/2014/main" id="{A6E539FA-B60E-5585-524F-1BFA8C5B3E2F}"/>
              </a:ext>
            </a:extLst>
          </p:cNvPr>
          <p:cNvSpPr txBox="1">
            <a:spLocks/>
          </p:cNvSpPr>
          <p:nvPr/>
        </p:nvSpPr>
        <p:spPr>
          <a:xfrm>
            <a:off x="486699" y="6085719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BE681AB-301C-4DC8-7FBD-FAA2CC6606A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75535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9F2368D-C1CF-D079-C9A5-5C695762C0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92877" y="1047670"/>
            <a:ext cx="5691666" cy="420683"/>
          </a:xfrm>
        </p:spPr>
        <p:txBody>
          <a:bodyPr/>
          <a:lstStyle/>
          <a:p>
            <a:r>
              <a:rPr lang="es-ES" u="sng" dirty="0"/>
              <a:t>						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28D3201-5991-3FA3-3153-D8ADF26D170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271608" y="1469069"/>
            <a:ext cx="5162709" cy="787833"/>
          </a:xfrm>
        </p:spPr>
        <p:txBody>
          <a:bodyPr/>
          <a:lstStyle/>
          <a:p>
            <a:r>
              <a:rPr lang="es-ES" dirty="0"/>
              <a:t>Para la creación el concept art del proyecto</a:t>
            </a:r>
          </a:p>
          <a:p>
            <a:r>
              <a:rPr lang="es-ES" dirty="0"/>
              <a:t>Herramienta online (</a:t>
            </a:r>
            <a:r>
              <a:rPr lang="es-ES" dirty="0">
                <a:hlinkClick r:id="rId2"/>
              </a:rPr>
              <a:t>https://www.figma.com</a:t>
            </a:r>
            <a:r>
              <a:rPr lang="es-ES" dirty="0"/>
              <a:t>)</a:t>
            </a:r>
          </a:p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E9EAA07-6744-3407-ADB0-FEF341E851A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68584" y="2251154"/>
            <a:ext cx="5691666" cy="420683"/>
          </a:xfrm>
        </p:spPr>
        <p:txBody>
          <a:bodyPr/>
          <a:lstStyle/>
          <a:p>
            <a:r>
              <a:rPr lang="es-ES" u="sng" dirty="0"/>
              <a:t>						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7A9D2DC-1BA5-9CBA-5B91-E632106CD07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68582" y="3887349"/>
            <a:ext cx="5691668" cy="421399"/>
          </a:xfrm>
        </p:spPr>
        <p:txBody>
          <a:bodyPr/>
          <a:lstStyle/>
          <a:p>
            <a:r>
              <a:rPr lang="es-ES" u="sng" dirty="0"/>
              <a:t>						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2E11ADF9-615E-80EC-0626-FB9F2FF9F50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87794" y="2671837"/>
            <a:ext cx="5162709" cy="893687"/>
          </a:xfrm>
        </p:spPr>
        <p:txBody>
          <a:bodyPr/>
          <a:lstStyle/>
          <a:p>
            <a:r>
              <a:rPr lang="es-ES" dirty="0"/>
              <a:t>Herramienta online para la creación de decoración interiores de casas (</a:t>
            </a:r>
            <a:r>
              <a:rPr lang="es-ES" dirty="0">
                <a:hlinkClick r:id="rId3"/>
              </a:rPr>
              <a:t>https://home.by.me/es/</a:t>
            </a:r>
            <a:r>
              <a:rPr lang="es-ES" dirty="0"/>
              <a:t>)</a:t>
            </a:r>
          </a:p>
          <a:p>
            <a:r>
              <a:rPr lang="es-ES" dirty="0"/>
              <a:t>Para la creación del plano 2D de las mesas del coworking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05BA24C9-0A53-FA72-B71B-0FB3B483B77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396394" y="5860258"/>
            <a:ext cx="5162709" cy="759290"/>
          </a:xfrm>
        </p:spPr>
        <p:txBody>
          <a:bodyPr/>
          <a:lstStyle/>
          <a:p>
            <a:r>
              <a:rPr lang="es-ES" dirty="0"/>
              <a:t>Herramienta de Inteligencia Artificial (https://chatgpt.com/)</a:t>
            </a:r>
          </a:p>
          <a:p>
            <a:r>
              <a:rPr lang="es-ES" dirty="0"/>
              <a:t>Para la creación de los logos y algunas imágenes (DALL-E 3)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F3E848E-5B44-E828-B7E3-44201B1CC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18" y="907256"/>
            <a:ext cx="4735902" cy="1349646"/>
          </a:xfrm>
        </p:spPr>
        <p:txBody>
          <a:bodyPr/>
          <a:lstStyle/>
          <a:p>
            <a:r>
              <a:rPr lang="es-ES" dirty="0"/>
              <a:t>Tecnologías Usadas para el diseño</a:t>
            </a:r>
          </a:p>
        </p:txBody>
      </p:sp>
      <p:pic>
        <p:nvPicPr>
          <p:cNvPr id="30" name="Marcador de posición de imagen 29">
            <a:extLst>
              <a:ext uri="{FF2B5EF4-FFF2-40B4-BE49-F238E27FC236}">
                <a16:creationId xmlns:a16="http://schemas.microsoft.com/office/drawing/2014/main" id="{CE6D1F8E-271A-75C5-5F52-D09A88CB2401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4"/>
          <a:srcRect l="520" r="520"/>
          <a:stretch/>
        </p:blipFill>
        <p:spPr>
          <a:xfrm>
            <a:off x="5356145" y="3565524"/>
            <a:ext cx="1250815" cy="648085"/>
          </a:xfrm>
          <a:prstGeom prst="rect">
            <a:avLst/>
          </a:prstGeom>
        </p:spPr>
      </p:pic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0E85DB6B-2902-0E93-72E7-ABE21DCF39BD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pic>
        <p:nvPicPr>
          <p:cNvPr id="16" name="Marcador de posición de imagen 15">
            <a:extLst>
              <a:ext uri="{FF2B5EF4-FFF2-40B4-BE49-F238E27FC236}">
                <a16:creationId xmlns:a16="http://schemas.microsoft.com/office/drawing/2014/main" id="{72C1FFCF-B591-127D-61B1-367D58B0E34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5"/>
          <a:srcRect t="5588" b="5588"/>
          <a:stretch/>
        </p:blipFill>
        <p:spPr>
          <a:xfrm>
            <a:off x="5396394" y="832720"/>
            <a:ext cx="1170319" cy="496887"/>
          </a:xfrm>
          <a:prstGeom prst="rect">
            <a:avLst/>
          </a:prstGeom>
        </p:spPr>
      </p:pic>
      <p:pic>
        <p:nvPicPr>
          <p:cNvPr id="22" name="Marcador de posición de imagen 21">
            <a:extLst>
              <a:ext uri="{FF2B5EF4-FFF2-40B4-BE49-F238E27FC236}">
                <a16:creationId xmlns:a16="http://schemas.microsoft.com/office/drawing/2014/main" id="{EBD5E6D9-55B0-97A0-DC65-7B895DD7921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6"/>
          <a:srcRect l="1762" r="1762"/>
          <a:stretch/>
        </p:blipFill>
        <p:spPr>
          <a:xfrm>
            <a:off x="5268584" y="2103922"/>
            <a:ext cx="1602493" cy="475270"/>
          </a:xfrm>
        </p:spPr>
      </p:pic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BFBA2DD3-6A9C-B012-ABD7-D447C99E4D6C}"/>
              </a:ext>
            </a:extLst>
          </p:cNvPr>
          <p:cNvSpPr txBox="1">
            <a:spLocks/>
          </p:cNvSpPr>
          <p:nvPr/>
        </p:nvSpPr>
        <p:spPr>
          <a:xfrm>
            <a:off x="5356145" y="4500406"/>
            <a:ext cx="5162709" cy="7592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Herramienta de uso gratuita (http://www.gimp.org.es/)</a:t>
            </a:r>
          </a:p>
          <a:p>
            <a:r>
              <a:rPr lang="es-ES"/>
              <a:t>Para los retoques de los iconos los logos</a:t>
            </a:r>
            <a:endParaRPr lang="es-ES" dirty="0"/>
          </a:p>
        </p:txBody>
      </p:sp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81E71A31-390C-D0E2-624A-C68CB23365B2}"/>
              </a:ext>
            </a:extLst>
          </p:cNvPr>
          <p:cNvSpPr txBox="1">
            <a:spLocks/>
          </p:cNvSpPr>
          <p:nvPr/>
        </p:nvSpPr>
        <p:spPr>
          <a:xfrm>
            <a:off x="5272997" y="5451354"/>
            <a:ext cx="5691668" cy="4213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u="sng"/>
              <a:t>						</a:t>
            </a:r>
            <a:endParaRPr lang="es-ES" u="sng" dirty="0"/>
          </a:p>
        </p:txBody>
      </p:sp>
      <p:pic>
        <p:nvPicPr>
          <p:cNvPr id="11" name="Marcador de posición de imagen 29">
            <a:extLst>
              <a:ext uri="{FF2B5EF4-FFF2-40B4-BE49-F238E27FC236}">
                <a16:creationId xmlns:a16="http://schemas.microsoft.com/office/drawing/2014/main" id="{D3FFB916-61BB-54ED-A119-630CBAEBD84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3561" b="3561"/>
          <a:stretch/>
        </p:blipFill>
        <p:spPr>
          <a:xfrm>
            <a:off x="5356145" y="5073890"/>
            <a:ext cx="1514932" cy="89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26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1AB7D-E182-E8F6-431A-2016E21F3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0E16CB8-FCBD-8871-70BA-3F00896B410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92877" y="1047670"/>
            <a:ext cx="5691666" cy="420683"/>
          </a:xfrm>
        </p:spPr>
        <p:txBody>
          <a:bodyPr/>
          <a:lstStyle/>
          <a:p>
            <a:r>
              <a:rPr lang="es-ES" u="sng" dirty="0"/>
              <a:t>						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30BB4DC-F41C-01DD-A6CC-1321BADAA0D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271608" y="1469069"/>
            <a:ext cx="5162709" cy="1243230"/>
          </a:xfrm>
        </p:spPr>
        <p:txBody>
          <a:bodyPr/>
          <a:lstStyle/>
          <a:p>
            <a:r>
              <a:rPr lang="es-ES" dirty="0"/>
              <a:t>Por usar una interfaz grafica más moderna </a:t>
            </a:r>
          </a:p>
          <a:p>
            <a:r>
              <a:rPr lang="es-ES" dirty="0"/>
              <a:t>Facilidad de usar CSS para los estilos</a:t>
            </a:r>
          </a:p>
          <a:p>
            <a:r>
              <a:rPr lang="es-ES" dirty="0"/>
              <a:t>Facilidad de movimiento a la hora de crear la interfaz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A57E5C8-3D60-B010-3309-42DD2A0E25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1609" y="2984685"/>
            <a:ext cx="5691666" cy="420683"/>
          </a:xfrm>
        </p:spPr>
        <p:txBody>
          <a:bodyPr/>
          <a:lstStyle/>
          <a:p>
            <a:r>
              <a:rPr lang="es-ES" u="sng" dirty="0"/>
              <a:t>						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3B3500E-5CB0-597B-AF04-2EE75CDAAC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68584" y="5321645"/>
            <a:ext cx="5691668" cy="421399"/>
          </a:xfrm>
        </p:spPr>
        <p:txBody>
          <a:bodyPr/>
          <a:lstStyle/>
          <a:p>
            <a:r>
              <a:rPr lang="es-ES" u="sng" dirty="0"/>
              <a:t>						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CECC8824-4969-B148-5481-8AE3C73EE7C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8" y="3488532"/>
            <a:ext cx="5162709" cy="1108941"/>
          </a:xfrm>
        </p:spPr>
        <p:txBody>
          <a:bodyPr/>
          <a:lstStyle/>
          <a:p>
            <a:r>
              <a:rPr lang="es-ES" dirty="0"/>
              <a:t>Por el uso de una base de datos modelo relacional para la integración de los datos.</a:t>
            </a:r>
          </a:p>
          <a:p>
            <a:r>
              <a:rPr lang="es-ES" dirty="0"/>
              <a:t>Base de datos en la nube (</a:t>
            </a:r>
            <a:r>
              <a:rPr lang="es-ES" dirty="0">
                <a:hlinkClick r:id="rId2"/>
              </a:rPr>
              <a:t>https://www.clever-cloud.com</a:t>
            </a:r>
            <a:r>
              <a:rPr lang="es-ES" dirty="0"/>
              <a:t>)</a:t>
            </a:r>
          </a:p>
          <a:p>
            <a:r>
              <a:rPr lang="es-ES" dirty="0"/>
              <a:t>Facilidad de uso ya que lo conocemos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D6FE7A09-1C1A-33F9-8C8B-B30821D08B9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68584" y="5709550"/>
            <a:ext cx="5162709" cy="904800"/>
          </a:xfrm>
        </p:spPr>
        <p:txBody>
          <a:bodyPr/>
          <a:lstStyle/>
          <a:p>
            <a:r>
              <a:rPr lang="es-ES" dirty="0"/>
              <a:t>Para el uso de VCS a la hora de hacer cualquier actualización</a:t>
            </a:r>
          </a:p>
          <a:p>
            <a:r>
              <a:rPr lang="es-ES" dirty="0"/>
              <a:t>Todo guardado en un mismo lugar en vez de tenerlo en local</a:t>
            </a:r>
          </a:p>
          <a:p>
            <a:r>
              <a:rPr lang="es-ES" dirty="0"/>
              <a:t>Facilidad a la hora de trabajar en equipo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2EA7B95D-453D-D3C8-F2AE-AF25ADF4F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75" y="1073393"/>
            <a:ext cx="4839419" cy="1361364"/>
          </a:xfrm>
        </p:spPr>
        <p:txBody>
          <a:bodyPr/>
          <a:lstStyle/>
          <a:p>
            <a:r>
              <a:rPr lang="es-ES" dirty="0"/>
              <a:t>Tecnologías Usadas en el desarrollo</a:t>
            </a:r>
          </a:p>
        </p:txBody>
      </p:sp>
      <p:pic>
        <p:nvPicPr>
          <p:cNvPr id="30" name="Marcador de posición de imagen 29">
            <a:extLst>
              <a:ext uri="{FF2B5EF4-FFF2-40B4-BE49-F238E27FC236}">
                <a16:creationId xmlns:a16="http://schemas.microsoft.com/office/drawing/2014/main" id="{CE85E099-42AF-EC48-4278-42DEA52C866A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3"/>
          <a:srcRect l="10177" r="10177"/>
          <a:stretch>
            <a:fillRect/>
          </a:stretch>
        </p:blipFill>
        <p:spPr>
          <a:xfrm>
            <a:off x="5292877" y="4984965"/>
            <a:ext cx="907625" cy="641008"/>
          </a:xfrm>
          <a:prstGeom prst="rect">
            <a:avLst/>
          </a:prstGeom>
        </p:spPr>
      </p:pic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97C6613F-61B3-5723-7DB7-D95BEF5C730D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pic>
        <p:nvPicPr>
          <p:cNvPr id="16" name="Marcador de posición de imagen 15">
            <a:extLst>
              <a:ext uri="{FF2B5EF4-FFF2-40B4-BE49-F238E27FC236}">
                <a16:creationId xmlns:a16="http://schemas.microsoft.com/office/drawing/2014/main" id="{AA0BAC08-103E-D496-17D5-F432F35E614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4"/>
          <a:srcRect l="2591" r="2591"/>
          <a:stretch>
            <a:fillRect/>
          </a:stretch>
        </p:blipFill>
        <p:spPr>
          <a:xfrm>
            <a:off x="5268584" y="824950"/>
            <a:ext cx="1170319" cy="496887"/>
          </a:xfrm>
          <a:prstGeom prst="rect">
            <a:avLst/>
          </a:prstGeom>
        </p:spPr>
      </p:pic>
      <p:pic>
        <p:nvPicPr>
          <p:cNvPr id="22" name="Marcador de posición de imagen 21" descr="Logotipo">
            <a:extLst>
              <a:ext uri="{FF2B5EF4-FFF2-40B4-BE49-F238E27FC236}">
                <a16:creationId xmlns:a16="http://schemas.microsoft.com/office/drawing/2014/main" id="{F87124ED-4750-A88A-4C56-F9FAC3EA931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5"/>
          <a:srcRect t="14812" b="14812"/>
          <a:stretch>
            <a:fillRect/>
          </a:stretch>
        </p:blipFill>
        <p:spPr>
          <a:xfrm>
            <a:off x="5177869" y="2829498"/>
            <a:ext cx="1361812" cy="475270"/>
          </a:xfrm>
        </p:spPr>
      </p:pic>
      <p:pic>
        <p:nvPicPr>
          <p:cNvPr id="34" name="Imagen 33" descr="Icono&#10;&#10;El contenido generado por IA puede ser incorrecto.">
            <a:extLst>
              <a:ext uri="{FF2B5EF4-FFF2-40B4-BE49-F238E27FC236}">
                <a16:creationId xmlns:a16="http://schemas.microsoft.com/office/drawing/2014/main" id="{DED98DFD-C0DC-8274-F994-E14A3C2383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024" y="162416"/>
            <a:ext cx="578878" cy="578878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EB7D65FD-AD4D-0630-A399-1E9652E56E97}"/>
              </a:ext>
            </a:extLst>
          </p:cNvPr>
          <p:cNvSpPr txBox="1"/>
          <p:nvPr/>
        </p:nvSpPr>
        <p:spPr>
          <a:xfrm>
            <a:off x="807902" y="166596"/>
            <a:ext cx="3991798" cy="33855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s-ES" sz="1600" dirty="0">
                <a:ea typeface="微软雅黑"/>
                <a:cs typeface="Posterama" panose="020B0504020200020000" pitchFamily="34" charset="0"/>
              </a:rPr>
              <a:t>Realizado con el </a:t>
            </a:r>
            <a:r>
              <a:rPr lang="es-ES" sz="1600" b="1" dirty="0">
                <a:ea typeface="微软雅黑"/>
                <a:cs typeface="Posterama" panose="020B0504020200020000" pitchFamily="34" charset="0"/>
              </a:rPr>
              <a:t>IDE</a:t>
            </a:r>
            <a:r>
              <a:rPr lang="es-ES" sz="1600" dirty="0">
                <a:ea typeface="微软雅黑"/>
                <a:cs typeface="Posterama" panose="020B0504020200020000" pitchFamily="34" charset="0"/>
              </a:rPr>
              <a:t> “IntelliJ IDEA </a:t>
            </a:r>
            <a:r>
              <a:rPr lang="es-ES" sz="1600" dirty="0" err="1">
                <a:ea typeface="微软雅黑"/>
                <a:cs typeface="Posterama" panose="020B0504020200020000" pitchFamily="34" charset="0"/>
              </a:rPr>
              <a:t>ultimate</a:t>
            </a:r>
            <a:r>
              <a:rPr lang="es-ES" sz="1600" dirty="0">
                <a:ea typeface="微软雅黑"/>
                <a:cs typeface="Posterama" panose="020B0504020200020000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534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C7500-E032-DBB5-A780-8247E3B7367B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6</a:t>
            </a:fld>
            <a:endParaRPr lang="en-US" altLang="zh-CN" noProof="0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3A72881-A3B6-F8F3-1D07-4C4EB90B43D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743640" y="2942540"/>
            <a:ext cx="3679825" cy="400735"/>
          </a:xfrm>
        </p:spPr>
        <p:txBody>
          <a:bodyPr/>
          <a:lstStyle/>
          <a:p>
            <a:r>
              <a:rPr lang="es-ES" sz="1600" dirty="0"/>
              <a:t>Organización de ventanas y ejecuciones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5737059D-7A4C-0D96-7ECE-ED58A2053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79" y="1856195"/>
            <a:ext cx="5095090" cy="677455"/>
          </a:xfrm>
        </p:spPr>
        <p:txBody>
          <a:bodyPr/>
          <a:lstStyle/>
          <a:p>
            <a:r>
              <a:rPr lang="es-ES" sz="3600" dirty="0"/>
              <a:t>Estructura del proyecto</a:t>
            </a:r>
          </a:p>
        </p:txBody>
      </p:sp>
    </p:spTree>
    <p:extLst>
      <p:ext uri="{BB962C8B-B14F-4D97-AF65-F5344CB8AC3E}">
        <p14:creationId xmlns:p14="http://schemas.microsoft.com/office/powerpoint/2010/main" val="32955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B3BA2776-BDD1-69D8-2D0F-86011569594C}"/>
              </a:ext>
            </a:extLst>
          </p:cNvPr>
          <p:cNvSpPr/>
          <p:nvPr/>
        </p:nvSpPr>
        <p:spPr>
          <a:xfrm>
            <a:off x="9251036" y="4170396"/>
            <a:ext cx="2483132" cy="266144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BA4F13F-D880-0269-68D5-98DD487D21C6}"/>
              </a:ext>
            </a:extLst>
          </p:cNvPr>
          <p:cNvSpPr/>
          <p:nvPr/>
        </p:nvSpPr>
        <p:spPr>
          <a:xfrm>
            <a:off x="7375589" y="4196552"/>
            <a:ext cx="1666438" cy="263529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776C8AF-8353-E6CA-64D2-EDAF7747A77F}"/>
              </a:ext>
            </a:extLst>
          </p:cNvPr>
          <p:cNvSpPr/>
          <p:nvPr/>
        </p:nvSpPr>
        <p:spPr>
          <a:xfrm>
            <a:off x="5118406" y="4196551"/>
            <a:ext cx="1833067" cy="266144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B5D32BD-A965-8A47-B4C2-4F55752B8512}"/>
              </a:ext>
            </a:extLst>
          </p:cNvPr>
          <p:cNvSpPr/>
          <p:nvPr/>
        </p:nvSpPr>
        <p:spPr>
          <a:xfrm>
            <a:off x="2993883" y="4196550"/>
            <a:ext cx="1691688" cy="266906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329FF8E-33C1-F41A-A10E-69F7FDB3E3F2}"/>
              </a:ext>
            </a:extLst>
          </p:cNvPr>
          <p:cNvSpPr/>
          <p:nvPr/>
        </p:nvSpPr>
        <p:spPr>
          <a:xfrm>
            <a:off x="854648" y="4188930"/>
            <a:ext cx="1691688" cy="266906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6" name="Title 85">
            <a:extLst>
              <a:ext uri="{FF2B5EF4-FFF2-40B4-BE49-F238E27FC236}">
                <a16:creationId xmlns:a16="http://schemas.microsoft.com/office/drawing/2014/main" id="{1E3F7726-AC85-55B8-BDED-51E7BA85C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Ventanas</a:t>
            </a:r>
          </a:p>
        </p:txBody>
      </p:sp>
      <p:pic>
        <p:nvPicPr>
          <p:cNvPr id="8" name="Picture Placeholder 7" descr="Businesswoman reviewing sticky notes on a wall">
            <a:extLst>
              <a:ext uri="{FF2B5EF4-FFF2-40B4-BE49-F238E27FC236}">
                <a16:creationId xmlns:a16="http://schemas.microsoft.com/office/drawing/2014/main" id="{66D3A5E9-F687-402F-8477-EE4CD418CA67}"/>
              </a:ext>
            </a:extLst>
          </p:cNvPr>
          <p:cNvPicPr>
            <a:picLocks noGrp="1" noChangeAspect="1"/>
          </p:cNvPicPr>
          <p:nvPr>
            <p:ph type="pic" sz="quarter" idx="5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9" name="Text Placeholder">
            <a:extLst>
              <a:ext uri="{FF2B5EF4-FFF2-40B4-BE49-F238E27FC236}">
                <a16:creationId xmlns:a16="http://schemas.microsoft.com/office/drawing/2014/main" id="{0490F6D4-84D0-42DF-A807-E56706B577D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Menu Principal</a:t>
            </a:r>
          </a:p>
          <a:p>
            <a:endParaRPr lang="zh-CN" altLang="en-US" dirty="0"/>
          </a:p>
        </p:txBody>
      </p:sp>
      <p:sp>
        <p:nvSpPr>
          <p:cNvPr id="30" name="Text Placeholder">
            <a:extLst>
              <a:ext uri="{FF2B5EF4-FFF2-40B4-BE49-F238E27FC236}">
                <a16:creationId xmlns:a16="http://schemas.microsoft.com/office/drawing/2014/main" id="{99E3B6AA-5679-428D-B466-0173CBC5572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81404" y="4901494"/>
            <a:ext cx="1638176" cy="917415"/>
          </a:xfrm>
        </p:spPr>
        <p:txBody>
          <a:bodyPr/>
          <a:lstStyle/>
          <a:p>
            <a:r>
              <a:rPr lang="es-ES" dirty="0"/>
              <a:t>Inicio de sesión del Usuario “Nombre y Contraseña”</a:t>
            </a:r>
            <a:endParaRPr lang="zh-CN" altLang="en-US" dirty="0"/>
          </a:p>
        </p:txBody>
      </p:sp>
      <p:pic>
        <p:nvPicPr>
          <p:cNvPr id="10" name="Picture Placeholder 9" descr="People working in office">
            <a:extLst>
              <a:ext uri="{FF2B5EF4-FFF2-40B4-BE49-F238E27FC236}">
                <a16:creationId xmlns:a16="http://schemas.microsoft.com/office/drawing/2014/main" id="{D249D9CF-86A2-4E7B-8B6F-D02EE968C997}"/>
              </a:ext>
            </a:extLst>
          </p:cNvPr>
          <p:cNvPicPr>
            <a:picLocks noGrp="1" noChangeAspect="1"/>
          </p:cNvPicPr>
          <p:nvPr>
            <p:ph type="pic" sz="quarter" idx="58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774774" y="2065586"/>
            <a:ext cx="1621032" cy="1841551"/>
          </a:xfrm>
        </p:spPr>
      </p:pic>
      <p:sp>
        <p:nvSpPr>
          <p:cNvPr id="37" name="Text Placeholder">
            <a:extLst>
              <a:ext uri="{FF2B5EF4-FFF2-40B4-BE49-F238E27FC236}">
                <a16:creationId xmlns:a16="http://schemas.microsoft.com/office/drawing/2014/main" id="{3A30B02E-FBE1-41C5-AF6E-E1013275E84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Lista de Clientes</a:t>
            </a:r>
          </a:p>
          <a:p>
            <a:endParaRPr lang="zh-CN" altLang="en-US" dirty="0"/>
          </a:p>
        </p:txBody>
      </p:sp>
      <p:sp>
        <p:nvSpPr>
          <p:cNvPr id="38" name="Text Placeholder">
            <a:extLst>
              <a:ext uri="{FF2B5EF4-FFF2-40B4-BE49-F238E27FC236}">
                <a16:creationId xmlns:a16="http://schemas.microsoft.com/office/drawing/2014/main" id="{6BEF3457-28AE-41BA-B285-C77561919C1A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2979171" y="5007731"/>
            <a:ext cx="1691687" cy="573919"/>
          </a:xfrm>
        </p:spPr>
        <p:txBody>
          <a:bodyPr/>
          <a:lstStyle/>
          <a:p>
            <a:r>
              <a:rPr lang="en-US" altLang="zh-CN" dirty="0"/>
              <a:t>Lista con </a:t>
            </a:r>
            <a:r>
              <a:rPr lang="en-US" altLang="zh-CN" dirty="0" err="1"/>
              <a:t>todos</a:t>
            </a:r>
            <a:r>
              <a:rPr lang="en-US" altLang="zh-CN" dirty="0"/>
              <a:t> </a:t>
            </a:r>
            <a:r>
              <a:rPr lang="en-US" altLang="zh-CN" dirty="0" err="1"/>
              <a:t>los</a:t>
            </a:r>
            <a:r>
              <a:rPr lang="en-US" altLang="zh-CN" dirty="0"/>
              <a:t> </a:t>
            </a:r>
            <a:r>
              <a:rPr lang="en-US" altLang="zh-CN" dirty="0" err="1"/>
              <a:t>clientes</a:t>
            </a:r>
            <a:r>
              <a:rPr lang="en-US" altLang="zh-CN" dirty="0"/>
              <a:t> </a:t>
            </a:r>
            <a:r>
              <a:rPr lang="en-US" altLang="zh-CN" dirty="0" err="1"/>
              <a:t>registrados</a:t>
            </a:r>
            <a:r>
              <a:rPr lang="en-US" altLang="zh-CN" dirty="0"/>
              <a:t> </a:t>
            </a:r>
          </a:p>
          <a:p>
            <a:endParaRPr lang="zh-CN" altLang="en-US" dirty="0"/>
          </a:p>
        </p:txBody>
      </p:sp>
      <p:pic>
        <p:nvPicPr>
          <p:cNvPr id="12" name="Picture Placeholder 11" descr="Layout of website design sketches on white paper">
            <a:extLst>
              <a:ext uri="{FF2B5EF4-FFF2-40B4-BE49-F238E27FC236}">
                <a16:creationId xmlns:a16="http://schemas.microsoft.com/office/drawing/2014/main" id="{3D51D04D-653C-45AE-9DDF-BE96BA267A6B}"/>
              </a:ext>
            </a:extLst>
          </p:cNvPr>
          <p:cNvPicPr>
            <a:picLocks noGrp="1" noChangeAspect="1"/>
          </p:cNvPicPr>
          <p:nvPr>
            <p:ph type="pic" sz="quarter" idx="59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516025" y="2071921"/>
            <a:ext cx="1621032" cy="1841551"/>
          </a:xfrm>
        </p:spPr>
      </p:pic>
      <p:sp>
        <p:nvSpPr>
          <p:cNvPr id="39" name="Text Placeholder">
            <a:extLst>
              <a:ext uri="{FF2B5EF4-FFF2-40B4-BE49-F238E27FC236}">
                <a16:creationId xmlns:a16="http://schemas.microsoft.com/office/drawing/2014/main" id="{1B558BFC-AA9F-4991-A6BB-D56BEC07C16E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Lista de Reservas</a:t>
            </a:r>
          </a:p>
          <a:p>
            <a:endParaRPr lang="zh-CN" altLang="en-US" dirty="0"/>
          </a:p>
        </p:txBody>
      </p:sp>
      <p:sp>
        <p:nvSpPr>
          <p:cNvPr id="40" name="Text Placeholder">
            <a:extLst>
              <a:ext uri="{FF2B5EF4-FFF2-40B4-BE49-F238E27FC236}">
                <a16:creationId xmlns:a16="http://schemas.microsoft.com/office/drawing/2014/main" id="{17095E6E-F279-4342-B53E-E53B820336B3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164755" y="5007731"/>
            <a:ext cx="1691687" cy="573919"/>
          </a:xfrm>
        </p:spPr>
        <p:txBody>
          <a:bodyPr/>
          <a:lstStyle/>
          <a:p>
            <a:r>
              <a:rPr lang="en-US" altLang="zh-CN" dirty="0"/>
              <a:t>Lista con </a:t>
            </a:r>
            <a:r>
              <a:rPr lang="en-US" altLang="zh-CN" dirty="0" err="1"/>
              <a:t>todas</a:t>
            </a:r>
            <a:r>
              <a:rPr lang="en-US" altLang="zh-CN" dirty="0"/>
              <a:t> las </a:t>
            </a:r>
            <a:r>
              <a:rPr lang="en-US" altLang="zh-CN" dirty="0" err="1"/>
              <a:t>reservas</a:t>
            </a:r>
            <a:r>
              <a:rPr lang="en-US" altLang="zh-CN" dirty="0"/>
              <a:t> </a:t>
            </a:r>
            <a:r>
              <a:rPr lang="en-US" altLang="zh-CN" dirty="0" err="1"/>
              <a:t>realizadas</a:t>
            </a:r>
            <a:endParaRPr lang="en-US" altLang="zh-CN" dirty="0"/>
          </a:p>
        </p:txBody>
      </p:sp>
      <p:pic>
        <p:nvPicPr>
          <p:cNvPr id="14" name="Picture Placeholder 13" descr="Empty office chairs">
            <a:extLst>
              <a:ext uri="{FF2B5EF4-FFF2-40B4-BE49-F238E27FC236}">
                <a16:creationId xmlns:a16="http://schemas.microsoft.com/office/drawing/2014/main" id="{33C59A08-3A06-4556-AC83-C1337E73D0B3}"/>
              </a:ext>
            </a:extLst>
          </p:cNvPr>
          <p:cNvPicPr>
            <a:picLocks noGrp="1" noChangeAspect="1"/>
          </p:cNvPicPr>
          <p:nvPr>
            <p:ph type="pic" sz="quarter" idx="6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266317" y="2019062"/>
            <a:ext cx="1621032" cy="1841551"/>
          </a:xfrm>
        </p:spPr>
      </p:pic>
      <p:sp>
        <p:nvSpPr>
          <p:cNvPr id="41" name="Text Placeholder">
            <a:extLst>
              <a:ext uri="{FF2B5EF4-FFF2-40B4-BE49-F238E27FC236}">
                <a16:creationId xmlns:a16="http://schemas.microsoft.com/office/drawing/2014/main" id="{DBA8686B-D3EF-40DF-939C-F875885DD598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Facturación</a:t>
            </a:r>
          </a:p>
          <a:p>
            <a:endParaRPr lang="zh-CN" altLang="en-US" dirty="0"/>
          </a:p>
        </p:txBody>
      </p:sp>
      <p:sp>
        <p:nvSpPr>
          <p:cNvPr id="42" name="Text Placeholder">
            <a:extLst>
              <a:ext uri="{FF2B5EF4-FFF2-40B4-BE49-F238E27FC236}">
                <a16:creationId xmlns:a16="http://schemas.microsoft.com/office/drawing/2014/main" id="{6BF979FF-A4F0-4625-889A-AB985F98B2D4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7350339" y="5007731"/>
            <a:ext cx="1691687" cy="573919"/>
          </a:xfrm>
        </p:spPr>
        <p:txBody>
          <a:bodyPr/>
          <a:lstStyle/>
          <a:p>
            <a:pPr lvl="0"/>
            <a:r>
              <a:rPr lang="en-US" dirty="0"/>
              <a:t>Facturas de las </a:t>
            </a:r>
            <a:r>
              <a:rPr lang="en-US" dirty="0" err="1"/>
              <a:t>reservas</a:t>
            </a:r>
            <a:r>
              <a:rPr lang="en-US" dirty="0"/>
              <a:t> </a:t>
            </a:r>
            <a:r>
              <a:rPr lang="en-US" dirty="0" err="1"/>
              <a:t>creadas</a:t>
            </a:r>
            <a:r>
              <a:rPr lang="en-US" dirty="0"/>
              <a:t> </a:t>
            </a:r>
          </a:p>
        </p:txBody>
      </p:sp>
      <p:pic>
        <p:nvPicPr>
          <p:cNvPr id="90" name="Picture Placeholder 89" descr="People around a table on their laptops">
            <a:extLst>
              <a:ext uri="{FF2B5EF4-FFF2-40B4-BE49-F238E27FC236}">
                <a16:creationId xmlns:a16="http://schemas.microsoft.com/office/drawing/2014/main" id="{241F4F4E-4DAB-34E3-D036-85F0CB76A536}"/>
              </a:ext>
            </a:extLst>
          </p:cNvPr>
          <p:cNvPicPr>
            <a:picLocks noGrp="1" noChangeAspect="1"/>
          </p:cNvPicPr>
          <p:nvPr>
            <p:ph type="pic" sz="quarter" idx="6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87347" y="2073663"/>
            <a:ext cx="1621032" cy="1841551"/>
          </a:xfrm>
        </p:spPr>
      </p:pic>
      <p:sp>
        <p:nvSpPr>
          <p:cNvPr id="43" name="Text Placeholder">
            <a:extLst>
              <a:ext uri="{FF2B5EF4-FFF2-40B4-BE49-F238E27FC236}">
                <a16:creationId xmlns:a16="http://schemas.microsoft.com/office/drawing/2014/main" id="{759A333C-6D37-427A-BE2A-4C2660134A5A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9303686" y="4416565"/>
            <a:ext cx="2432610" cy="461712"/>
          </a:xfrm>
        </p:spPr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Lista de Usuarios </a:t>
            </a:r>
          </a:p>
          <a:p>
            <a:endParaRPr lang="zh-CN" altLang="en-US" dirty="0"/>
          </a:p>
        </p:txBody>
      </p:sp>
      <p:sp>
        <p:nvSpPr>
          <p:cNvPr id="50" name="Text Placeholder">
            <a:extLst>
              <a:ext uri="{FF2B5EF4-FFF2-40B4-BE49-F238E27FC236}">
                <a16:creationId xmlns:a16="http://schemas.microsoft.com/office/drawing/2014/main" id="{4E9BE8F8-2FF1-43CB-B1AA-4F07E411D171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9268576" y="5063081"/>
            <a:ext cx="2349077" cy="594239"/>
          </a:xfrm>
        </p:spPr>
        <p:txBody>
          <a:bodyPr/>
          <a:lstStyle/>
          <a:p>
            <a:r>
              <a:rPr lang="en-US" altLang="zh-CN" dirty="0"/>
              <a:t>Lista con </a:t>
            </a:r>
            <a:r>
              <a:rPr lang="en-US" altLang="zh-CN" dirty="0" err="1"/>
              <a:t>todos</a:t>
            </a:r>
            <a:r>
              <a:rPr lang="en-US" altLang="zh-CN" dirty="0"/>
              <a:t> </a:t>
            </a:r>
            <a:r>
              <a:rPr lang="en-US" altLang="zh-CN" dirty="0" err="1"/>
              <a:t>los</a:t>
            </a:r>
            <a:r>
              <a:rPr lang="en-US" altLang="zh-CN" dirty="0"/>
              <a:t> </a:t>
            </a:r>
            <a:r>
              <a:rPr lang="en-US" altLang="zh-CN" dirty="0" err="1"/>
              <a:t>usuarios</a:t>
            </a:r>
            <a:r>
              <a:rPr lang="en-US" altLang="zh-CN" dirty="0"/>
              <a:t> que </a:t>
            </a:r>
            <a:r>
              <a:rPr lang="en-US" altLang="zh-CN" dirty="0" err="1"/>
              <a:t>pueden</a:t>
            </a:r>
            <a:r>
              <a:rPr lang="en-US" altLang="zh-CN" dirty="0"/>
              <a:t> </a:t>
            </a:r>
            <a:r>
              <a:rPr lang="en-US" altLang="zh-CN" dirty="0" err="1"/>
              <a:t>iniciar</a:t>
            </a:r>
            <a:r>
              <a:rPr lang="en-US" altLang="zh-CN" dirty="0"/>
              <a:t> </a:t>
            </a:r>
            <a:r>
              <a:rPr lang="en-US" altLang="zh-CN" dirty="0" err="1"/>
              <a:t>sesión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8D9DED-0D81-19D6-DF40-E6B4B5BFEF9E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sp>
        <p:nvSpPr>
          <p:cNvPr id="4" name="Text Placeholder">
            <a:extLst>
              <a:ext uri="{FF2B5EF4-FFF2-40B4-BE49-F238E27FC236}">
                <a16:creationId xmlns:a16="http://schemas.microsoft.com/office/drawing/2014/main" id="{9359C0FE-4615-F28F-5F74-BC929998DE8C}"/>
              </a:ext>
            </a:extLst>
          </p:cNvPr>
          <p:cNvSpPr txBox="1">
            <a:spLocks/>
          </p:cNvSpPr>
          <p:nvPr/>
        </p:nvSpPr>
        <p:spPr>
          <a:xfrm>
            <a:off x="9268576" y="5782870"/>
            <a:ext cx="2432610" cy="461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tx1"/>
                </a:solidFill>
              </a:rPr>
              <a:t>Rol de Admin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714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6" grpId="0" animBg="1"/>
      <p:bldP spid="3" grpId="0" animBg="1"/>
      <p:bldP spid="2" grpId="0" animBg="1"/>
      <p:bldP spid="29" grpId="0" build="p"/>
      <p:bldP spid="30" grpId="0" build="p"/>
      <p:bldP spid="37" grpId="0" build="p"/>
      <p:bldP spid="38" grpId="0" build="p"/>
      <p:bldP spid="39" grpId="0" build="p"/>
      <p:bldP spid="40" grpId="0" build="p"/>
      <p:bldP spid="41" grpId="0" build="p"/>
      <p:bldP spid="42" grpId="0" build="p"/>
      <p:bldP spid="43" grpId="0" build="p"/>
      <p:bldP spid="50" grpId="0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2FED6E-A3DE-84AA-785C-4DEDE2956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871" y="552983"/>
            <a:ext cx="10593237" cy="788085"/>
          </a:xfrm>
        </p:spPr>
        <p:txBody>
          <a:bodyPr/>
          <a:lstStyle/>
          <a:p>
            <a:pPr algn="ctr"/>
            <a:r>
              <a:rPr lang="es-ES" dirty="0">
                <a:solidFill>
                  <a:schemeClr val="accent4"/>
                </a:solidFill>
              </a:rPr>
              <a:t>Menú Principal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68726A6-881F-A516-79E0-5DC203B6116B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8</a:t>
            </a:fld>
            <a:endParaRPr lang="en-US" altLang="zh-CN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1FDF4FB-5691-256D-1A23-6FD99D607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670" y="1551136"/>
            <a:ext cx="7382660" cy="492393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0039E3E9-C297-5484-4D3E-1454BD8D2F51}"/>
              </a:ext>
            </a:extLst>
          </p:cNvPr>
          <p:cNvCxnSpPr>
            <a:cxnSpLocks/>
          </p:cNvCxnSpPr>
          <p:nvPr/>
        </p:nvCxnSpPr>
        <p:spPr>
          <a:xfrm>
            <a:off x="799381" y="1205818"/>
            <a:ext cx="10593237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42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AEC9B-0F6A-611E-C81D-FF8D23000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B6CB86-1D41-B261-63A8-9788EA83F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381" y="552983"/>
            <a:ext cx="10593237" cy="788085"/>
          </a:xfrm>
        </p:spPr>
        <p:txBody>
          <a:bodyPr/>
          <a:lstStyle/>
          <a:p>
            <a:pPr algn="ctr"/>
            <a:r>
              <a:rPr lang="es-ES" dirty="0">
                <a:solidFill>
                  <a:schemeClr val="accent4"/>
                </a:solidFill>
              </a:rPr>
              <a:t>Lista Clientes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DED5F1E-B10A-E62A-0739-780CE5ABFBCA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9</a:t>
            </a:fld>
            <a:endParaRPr lang="en-US" altLang="zh-CN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99EF696-303D-7EAB-91D0-DE2930E3D5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04670" y="1569268"/>
            <a:ext cx="7382660" cy="488767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593E5753-D4A0-36E3-C246-F81036835F29}"/>
              </a:ext>
            </a:extLst>
          </p:cNvPr>
          <p:cNvCxnSpPr>
            <a:cxnSpLocks/>
          </p:cNvCxnSpPr>
          <p:nvPr/>
        </p:nvCxnSpPr>
        <p:spPr>
          <a:xfrm>
            <a:off x="799381" y="1205818"/>
            <a:ext cx="10593237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432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511997D-2559-4D54-8469-327570B1872D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sharepoint/v3"/>
    <ds:schemaRef ds:uri="71af3243-3dd4-4a8d-8c0d-dd76da1f02a5"/>
    <ds:schemaRef ds:uri="16c05727-aa75-4e4a-9b5f-8a80a1165891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E0D8C9A-C895-482B-B501-694996FFDE4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AD51DF-C727-4608-B606-5D6C957D4C4D}">
  <ds:schemaRefs>
    <ds:schemaRef ds:uri="http://schemas.microsoft.com/office/2006/metadata/properties"/>
    <ds:schemaRef ds:uri="http://www.w3.org/2000/xmlns/"/>
    <ds:schemaRef ds:uri="http://schemas.microsoft.com/sharepoint/v3"/>
    <ds:schemaRef ds:uri="http://www.w3.org/2001/XMLSchema-instance"/>
    <ds:schemaRef ds:uri="71af3243-3dd4-4a8d-8c0d-dd76da1f02a5"/>
    <ds:schemaRef ds:uri="http://schemas.microsoft.com/office/infopath/2007/PartnerControls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279</TotalTime>
  <Words>784</Words>
  <Application>Microsoft Office PowerPoint</Application>
  <PresentationFormat>Panorámica</PresentationFormat>
  <Paragraphs>115</Paragraphs>
  <Slides>19</Slides>
  <Notes>7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0" baseType="lpstr">
      <vt:lpstr>Custom</vt:lpstr>
      <vt:lpstr>Worktopia      Coworking</vt:lpstr>
      <vt:lpstr>Idea del Proyecto</vt:lpstr>
      <vt:lpstr>Objetivos de la  Aplicación</vt:lpstr>
      <vt:lpstr>Tecnologías Usadas para el diseño</vt:lpstr>
      <vt:lpstr>Tecnologías Usadas en el desarrollo</vt:lpstr>
      <vt:lpstr>Estructura del proyecto</vt:lpstr>
      <vt:lpstr>Ventanas</vt:lpstr>
      <vt:lpstr>Menú Principal</vt:lpstr>
      <vt:lpstr>Lista Clientes</vt:lpstr>
      <vt:lpstr>Lista de Clientes</vt:lpstr>
      <vt:lpstr>Reservas</vt:lpstr>
      <vt:lpstr>Lista de Reservas</vt:lpstr>
      <vt:lpstr>Lista de Reservas</vt:lpstr>
      <vt:lpstr>Facturaciones</vt:lpstr>
      <vt:lpstr>Facturaciones</vt:lpstr>
      <vt:lpstr>Lista de Usuarios</vt:lpstr>
      <vt:lpstr>Lista de Usuarios</vt:lpstr>
      <vt:lpstr>Conclusiones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Worktopia      Coworking</dc:title>
  <dc:creator/>
  <cp:lastModifiedBy>Eliu M Viera</cp:lastModifiedBy>
  <cp:revision>21</cp:revision>
  <dcterms:created xsi:type="dcterms:W3CDTF">2025-03-12T18:00:24Z</dcterms:created>
  <dcterms:modified xsi:type="dcterms:W3CDTF">2025-03-15T20:49:55Z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